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95" r:id="rId4"/>
    <p:sldId id="259" r:id="rId5"/>
    <p:sldId id="258" r:id="rId6"/>
    <p:sldId id="257" r:id="rId7"/>
    <p:sldId id="261" r:id="rId8"/>
    <p:sldId id="262" r:id="rId9"/>
    <p:sldId id="264" r:id="rId10"/>
    <p:sldId id="265" r:id="rId11"/>
    <p:sldId id="266" r:id="rId12"/>
    <p:sldId id="270" r:id="rId13"/>
    <p:sldId id="268" r:id="rId14"/>
    <p:sldId id="274" r:id="rId15"/>
    <p:sldId id="294" r:id="rId16"/>
    <p:sldId id="276" r:id="rId17"/>
    <p:sldId id="279" r:id="rId18"/>
    <p:sldId id="281" r:id="rId19"/>
    <p:sldId id="282" r:id="rId20"/>
    <p:sldId id="273" r:id="rId21"/>
    <p:sldId id="283" r:id="rId22"/>
    <p:sldId id="286" r:id="rId23"/>
    <p:sldId id="277" r:id="rId24"/>
    <p:sldId id="289" r:id="rId25"/>
    <p:sldId id="285" r:id="rId26"/>
    <p:sldId id="292" r:id="rId27"/>
    <p:sldId id="288" r:id="rId28"/>
    <p:sldId id="29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836" autoAdjust="0"/>
  </p:normalViewPr>
  <p:slideViewPr>
    <p:cSldViewPr snapToGrid="0">
      <p:cViewPr varScale="1">
        <p:scale>
          <a:sx n="76" d="100"/>
          <a:sy n="76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310C2F-9657-4F18-8AE5-0D87ACABED28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4600F1-1666-451A-A97F-904B8644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600F1-1666-451A-A97F-904B86449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600F1-1666-451A-A97F-904B86449A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600F1-1666-451A-A97F-904B86449A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600F1-1666-451A-A97F-904B86449A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600F1-1666-451A-A97F-904B86449A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6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600F1-1666-451A-A97F-904B86449A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5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F682-CE03-4C10-917F-224356AB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85434-DB95-4AFB-B7A3-84267605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EB1DE-F5F3-4B00-935A-A42F08F2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A7B1-3E8D-4959-AD55-7541CAC7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282D-743C-4CEC-A4C7-FE1D7D75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0064-26A4-4993-ACB4-A21BF1E2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296E-2713-436C-AB1E-55DD79F2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66328-5ECD-4350-8D14-6D499F3C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DADB-0A5A-4A9C-A93D-7F70484E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5B7D-399B-4F02-8671-3A6EBF6D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9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D8B86-DD03-4A23-86BD-723033230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6476C-9904-427F-A7B6-B625805C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2040A-03C0-41F0-B596-C00C3353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8D99-0EF7-4732-83A0-904F1E0B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BFFE3-81E2-4352-AE65-124DE362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4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045B-260B-4867-BC22-D60F46BC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C120-009C-4568-B614-37C86826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1579A-2D1E-4E00-8A96-CF50741A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7AA27-69C0-4783-A89E-B9C537E9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8DB9-8EF4-4B1A-A015-2523297F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652F-1413-4A44-9E57-B9C5C065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F09E7-5045-45E8-8436-469E1473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8DD3-E796-434F-87A6-1C13A5DF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EA89F-C186-4474-BFE7-357A9084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2197D-BCCB-4241-832B-272172EE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2387-AAD1-4BB2-BAD8-0E56691D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8F88-7681-4E55-A6E1-16B1DE9AB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93DC2-B14F-4CAB-B67E-5C590B99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8FF0C-6CA8-415E-ADBE-E5CBBF3F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6EC2C-5B40-45F8-B47A-1D89A0B1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257D6-A7AA-4DF4-82D3-A1801A7F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6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E725-7D0D-4346-A67B-5CC069CD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D8F40-506B-4B62-9EDC-38FDC523D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8662B-4654-4E76-B88F-E8041EA20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25A98-50E8-459F-A472-27AEF75E6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21AA8-31DE-4094-9945-0DD3BFE1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8E2C3-D5B2-445F-84D4-33D13B36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12848F-4FC2-49F9-8537-2D416A2C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1C552-175F-431B-A45C-008ADD75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F3A1-3E0C-488E-A7FD-0B896293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EA84-D014-4301-87F0-821B41D2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181A5-E696-49FF-BFC4-2623E78B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80E5A-9BB4-4413-975F-3E8DD69E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2535-B1C2-4A17-834C-E2A80BE1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55AAE-71E1-47DC-BCC2-08E737A3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4040-CFA9-47DC-8231-63C3EB51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D717-4648-4D5C-8781-AF500BB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1B3A-19CE-46A9-8204-443E6304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977EC-18E3-4415-A44B-E23B49F65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DAA78-5605-4561-9E92-2B5F01B6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63249-F1B7-4D75-8791-A8C5B76F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54EE1-7AFA-46A7-81ED-ECA85099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0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0E51-7E5E-4EE4-9190-DE9F170B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A9632-EE6E-44C0-89CD-1CA05EF63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C250F-9986-4442-8357-D370D0C4F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2D92F-C68C-47ED-8429-01C799BB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DCAB8-EBE0-4061-A538-2095A83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C7C1-93F5-4639-9948-E5630413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514FA-85A6-44CA-B66B-CB4FF8CA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E5ABF-A526-4EC2-A104-1651FE45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9E64-88D3-40F2-95CD-030C3B66E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5E60-D928-4063-8B9D-DB43DBA93EA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6BD7-34AE-44C8-BEEC-54C045DE1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554A-54CD-4970-BC8E-46F8A34AF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C85B-5277-4FC9-A1AB-6EBB5D56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8CCC-07BC-4B0B-BC98-653DBB07E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Superpave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Study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825B3-21EB-4BCD-9298-C9D81153B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9776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1353800" cy="91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2b.  % Absorption (Abs)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Determine the % absorption of a compacted specimen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3200" dirty="0"/>
              <a:t>Dry Mass                    </a:t>
            </a:r>
            <a:r>
              <a:rPr lang="en-US" sz="3200" u="sng" dirty="0"/>
              <a:t>   4555.2</a:t>
            </a:r>
            <a:r>
              <a:rPr lang="en-US" sz="3200" dirty="0"/>
              <a:t>_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A</a:t>
            </a:r>
          </a:p>
          <a:p>
            <a:pPr marL="457200" lvl="1" indent="0">
              <a:buNone/>
            </a:pPr>
            <a:r>
              <a:rPr lang="en-US" sz="3200" dirty="0"/>
              <a:t>Submerged Mass     </a:t>
            </a:r>
            <a:r>
              <a:rPr lang="en-US" sz="3200" u="sng" dirty="0"/>
              <a:t>_ 4567.6_</a:t>
            </a:r>
            <a:r>
              <a:rPr lang="en-US" sz="3200" dirty="0"/>
              <a:t>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B</a:t>
            </a:r>
          </a:p>
          <a:p>
            <a:pPr marL="457200" lvl="1" indent="0">
              <a:buNone/>
            </a:pPr>
            <a:r>
              <a:rPr lang="en-US" sz="3200" dirty="0"/>
              <a:t>SSD Mass                   </a:t>
            </a:r>
            <a:r>
              <a:rPr lang="en-US" sz="3200" u="sng" dirty="0"/>
              <a:t>   2615.3  </a:t>
            </a:r>
            <a:r>
              <a:rPr lang="en-US" sz="3200" dirty="0"/>
              <a:t>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  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algn="l"/>
            <a:r>
              <a:rPr lang="en-US" sz="3200" dirty="0"/>
              <a:t>Formula to use: </a:t>
            </a:r>
            <a:endParaRPr lang="en-US" sz="2000" b="0" i="0" u="none" strike="noStrike" baseline="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sz="3200" dirty="0"/>
          </a:p>
          <a:p>
            <a:r>
              <a:rPr lang="en-US" sz="3200" dirty="0"/>
              <a:t>Round to nearest </a:t>
            </a:r>
            <a:r>
              <a:rPr lang="en-US" sz="3200" b="1" dirty="0"/>
              <a:t>0.01%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5BEB0-6F4D-4AB2-8A61-B38A0535E12B}"/>
              </a:ext>
            </a:extLst>
          </p:cNvPr>
          <p:cNvSpPr txBox="1"/>
          <p:nvPr/>
        </p:nvSpPr>
        <p:spPr>
          <a:xfrm>
            <a:off x="2829668" y="3799037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%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Abs =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E893B-FC41-426D-A8DA-D8476C2F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66" y="3428644"/>
            <a:ext cx="2487292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12D7B-49C1-402C-8CF0-0A8FC1273501}"/>
              </a:ext>
            </a:extLst>
          </p:cNvPr>
          <p:cNvSpPr txBox="1"/>
          <p:nvPr/>
        </p:nvSpPr>
        <p:spPr>
          <a:xfrm>
            <a:off x="7165046" y="379903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X 100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29A37-5BF4-47D8-BB42-E873E3297AD8}"/>
              </a:ext>
            </a:extLst>
          </p:cNvPr>
          <p:cNvSpPr txBox="1"/>
          <p:nvPr/>
        </p:nvSpPr>
        <p:spPr>
          <a:xfrm>
            <a:off x="254000" y="6299200"/>
            <a:ext cx="262482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Absorption = 0.64%</a:t>
            </a:r>
          </a:p>
        </p:txBody>
      </p:sp>
    </p:spTree>
    <p:extLst>
      <p:ext uri="{BB962C8B-B14F-4D97-AF65-F5344CB8AC3E}">
        <p14:creationId xmlns:p14="http://schemas.microsoft.com/office/powerpoint/2010/main" val="355625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319000" cy="8306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  Maximum Specific Gravity (Gmm)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1264900" cy="51228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Determine the Gmm of a loose mix (RICE)</a:t>
            </a: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Dry Mass                                               </a:t>
            </a:r>
            <a:r>
              <a:rPr lang="en-US" sz="3200" u="sng" dirty="0"/>
              <a:t>   1785.4</a:t>
            </a:r>
            <a:r>
              <a:rPr lang="en-US" sz="3200" dirty="0"/>
              <a:t>_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A</a:t>
            </a:r>
          </a:p>
          <a:p>
            <a:pPr marL="457200" lvl="1" indent="0">
              <a:buNone/>
            </a:pPr>
            <a:r>
              <a:rPr lang="en-US" sz="3200" dirty="0"/>
              <a:t>Submerged (Rice + Bowl) Mass         </a:t>
            </a:r>
            <a:r>
              <a:rPr lang="en-US" sz="3200" u="sng" dirty="0"/>
              <a:t>_ 2358.6_</a:t>
            </a:r>
            <a:r>
              <a:rPr lang="en-US" sz="3200" dirty="0"/>
              <a:t>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</a:t>
            </a:r>
          </a:p>
          <a:p>
            <a:pPr marL="457200" lvl="1" indent="0">
              <a:buNone/>
            </a:pPr>
            <a:r>
              <a:rPr lang="en-US" sz="3200" dirty="0"/>
              <a:t>Submerged Bowl Mass                        </a:t>
            </a:r>
            <a:r>
              <a:rPr lang="en-US" sz="3200" u="sng" dirty="0"/>
              <a:t>   1325.0  </a:t>
            </a:r>
            <a:r>
              <a:rPr lang="en-US" sz="3200" dirty="0"/>
              <a:t>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  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algn="l"/>
            <a:r>
              <a:rPr lang="en-US" sz="3200" dirty="0"/>
              <a:t>Formula to use: </a:t>
            </a:r>
            <a:endParaRPr lang="en-US" sz="2000" b="0" i="0" u="none" strike="noStrike" baseline="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sz="3200" dirty="0"/>
          </a:p>
          <a:p>
            <a:r>
              <a:rPr lang="en-US" sz="3200" dirty="0"/>
              <a:t>Round to nearest </a:t>
            </a:r>
            <a:r>
              <a:rPr lang="en-US" sz="3200" b="1" dirty="0"/>
              <a:t>0.001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5BEB0-6F4D-4AB2-8A61-B38A0535E12B}"/>
              </a:ext>
            </a:extLst>
          </p:cNvPr>
          <p:cNvSpPr txBox="1"/>
          <p:nvPr/>
        </p:nvSpPr>
        <p:spPr>
          <a:xfrm>
            <a:off x="4207097" y="3826172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Gmm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12D7B-49C1-402C-8CF0-0A8FC1273501}"/>
              </a:ext>
            </a:extLst>
          </p:cNvPr>
          <p:cNvSpPr txBox="1"/>
          <p:nvPr/>
        </p:nvSpPr>
        <p:spPr>
          <a:xfrm>
            <a:off x="7165046" y="379903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X 100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D9049-7953-4FCB-BE4C-097206929F94}"/>
              </a:ext>
            </a:extLst>
          </p:cNvPr>
          <p:cNvSpPr/>
          <p:nvPr/>
        </p:nvSpPr>
        <p:spPr>
          <a:xfrm>
            <a:off x="7165046" y="3659476"/>
            <a:ext cx="1242354" cy="72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34AEC-EFA1-4ADC-909C-0F6BA372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333" y="3429000"/>
            <a:ext cx="2358188" cy="1667669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33173C70-404B-406A-9D89-D7AB83ED5E9A}"/>
              </a:ext>
            </a:extLst>
          </p:cNvPr>
          <p:cNvSpPr/>
          <p:nvPr/>
        </p:nvSpPr>
        <p:spPr>
          <a:xfrm>
            <a:off x="9982200" y="1929209"/>
            <a:ext cx="482600" cy="914400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BF34C-46F8-4B08-A594-8ED07BCE6011}"/>
              </a:ext>
            </a:extLst>
          </p:cNvPr>
          <p:cNvSpPr txBox="1"/>
          <p:nvPr/>
        </p:nvSpPr>
        <p:spPr>
          <a:xfrm>
            <a:off x="8572364" y="3015398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2358.6 – 1325.0 C = 1033.6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7519A-741C-4668-A3F0-B04A2CA785B3}"/>
              </a:ext>
            </a:extLst>
          </p:cNvPr>
          <p:cNvSpPr txBox="1"/>
          <p:nvPr/>
        </p:nvSpPr>
        <p:spPr>
          <a:xfrm>
            <a:off x="10730318" y="2118053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1033.6g</a:t>
            </a:r>
          </a:p>
        </p:txBody>
      </p:sp>
    </p:spTree>
    <p:extLst>
      <p:ext uri="{BB962C8B-B14F-4D97-AF65-F5344CB8AC3E}">
        <p14:creationId xmlns:p14="http://schemas.microsoft.com/office/powerpoint/2010/main" val="41001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2A669-E32F-43F8-BF31-37D16062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2777"/>
            <a:ext cx="11277600" cy="3552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3AA6BC-868C-4B75-9D16-B4B253596ABA}"/>
              </a:ext>
            </a:extLst>
          </p:cNvPr>
          <p:cNvSpPr txBox="1"/>
          <p:nvPr/>
        </p:nvSpPr>
        <p:spPr>
          <a:xfrm>
            <a:off x="749300" y="431800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ANSWER #3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A966E3-2F0D-4D2B-B82F-56D130FA1F02}"/>
              </a:ext>
            </a:extLst>
          </p:cNvPr>
          <p:cNvSpPr/>
          <p:nvPr/>
        </p:nvSpPr>
        <p:spPr>
          <a:xfrm>
            <a:off x="5886101" y="4252722"/>
            <a:ext cx="1936909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319000" cy="86405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3b.  Maximum Specific Gravity (Gmm)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1264900" cy="51228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Determine the Gmm of a loose mix (RICE)</a:t>
            </a: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Dry Mass                                               </a:t>
            </a:r>
            <a:r>
              <a:rPr lang="en-US" sz="3200" u="sng" dirty="0"/>
              <a:t>   1806.2</a:t>
            </a:r>
            <a:r>
              <a:rPr lang="en-US" sz="3200" dirty="0"/>
              <a:t>_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A</a:t>
            </a:r>
          </a:p>
          <a:p>
            <a:pPr marL="457200" lvl="1" indent="0">
              <a:buNone/>
            </a:pPr>
            <a:r>
              <a:rPr lang="en-US" sz="3200" dirty="0"/>
              <a:t>Submerged (Rice + Bowl) Mass         </a:t>
            </a:r>
            <a:r>
              <a:rPr lang="en-US" sz="3200" u="sng" dirty="0"/>
              <a:t>_ 2349.9_</a:t>
            </a:r>
            <a:r>
              <a:rPr lang="en-US" sz="3200" dirty="0"/>
              <a:t>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</a:t>
            </a:r>
          </a:p>
          <a:p>
            <a:pPr marL="457200" lvl="1" indent="0">
              <a:buNone/>
            </a:pPr>
            <a:r>
              <a:rPr lang="en-US" sz="3200" dirty="0"/>
              <a:t>Submerged Bowl Mass                        </a:t>
            </a:r>
            <a:r>
              <a:rPr lang="en-US" sz="3200" u="sng" dirty="0"/>
              <a:t>   1315.0  </a:t>
            </a:r>
            <a:r>
              <a:rPr lang="en-US" sz="3200" dirty="0"/>
              <a:t>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  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algn="l"/>
            <a:r>
              <a:rPr lang="en-US" sz="3200" dirty="0"/>
              <a:t>Formula to use: </a:t>
            </a:r>
            <a:endParaRPr lang="en-US" sz="2000" b="0" i="0" u="none" strike="noStrike" baseline="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sz="3200" dirty="0"/>
          </a:p>
          <a:p>
            <a:r>
              <a:rPr lang="en-US" sz="3200" dirty="0"/>
              <a:t>Round to nearest </a:t>
            </a:r>
            <a:r>
              <a:rPr lang="en-US" sz="3200" b="1" dirty="0"/>
              <a:t>0.001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5BEB0-6F4D-4AB2-8A61-B38A0535E12B}"/>
              </a:ext>
            </a:extLst>
          </p:cNvPr>
          <p:cNvSpPr txBox="1"/>
          <p:nvPr/>
        </p:nvSpPr>
        <p:spPr>
          <a:xfrm>
            <a:off x="4207097" y="3826172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Gmm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12D7B-49C1-402C-8CF0-0A8FC1273501}"/>
              </a:ext>
            </a:extLst>
          </p:cNvPr>
          <p:cNvSpPr txBox="1"/>
          <p:nvPr/>
        </p:nvSpPr>
        <p:spPr>
          <a:xfrm>
            <a:off x="7165046" y="379903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X 100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D9049-7953-4FCB-BE4C-097206929F94}"/>
              </a:ext>
            </a:extLst>
          </p:cNvPr>
          <p:cNvSpPr/>
          <p:nvPr/>
        </p:nvSpPr>
        <p:spPr>
          <a:xfrm>
            <a:off x="7165046" y="3659476"/>
            <a:ext cx="1242354" cy="72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34AEC-EFA1-4ADC-909C-0F6BA372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333" y="3429000"/>
            <a:ext cx="2358188" cy="1667669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33173C70-404B-406A-9D89-D7AB83ED5E9A}"/>
              </a:ext>
            </a:extLst>
          </p:cNvPr>
          <p:cNvSpPr/>
          <p:nvPr/>
        </p:nvSpPr>
        <p:spPr>
          <a:xfrm>
            <a:off x="9982200" y="1929209"/>
            <a:ext cx="482600" cy="914400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BF34C-46F8-4B08-A594-8ED07BCE6011}"/>
              </a:ext>
            </a:extLst>
          </p:cNvPr>
          <p:cNvSpPr txBox="1"/>
          <p:nvPr/>
        </p:nvSpPr>
        <p:spPr>
          <a:xfrm>
            <a:off x="8572364" y="3015398"/>
            <a:ext cx="338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2349.9 – 1315.0 C = 1034.9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7519A-741C-4668-A3F0-B04A2CA785B3}"/>
              </a:ext>
            </a:extLst>
          </p:cNvPr>
          <p:cNvSpPr txBox="1"/>
          <p:nvPr/>
        </p:nvSpPr>
        <p:spPr>
          <a:xfrm>
            <a:off x="10730318" y="2118053"/>
            <a:ext cx="146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1034.9g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4D5AB-9043-4690-BA6E-25B6711576E4}"/>
              </a:ext>
            </a:extLst>
          </p:cNvPr>
          <p:cNvSpPr txBox="1"/>
          <p:nvPr/>
        </p:nvSpPr>
        <p:spPr>
          <a:xfrm>
            <a:off x="254000" y="6299200"/>
            <a:ext cx="185980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Gmm = 2.342</a:t>
            </a:r>
          </a:p>
        </p:txBody>
      </p:sp>
    </p:spTree>
    <p:extLst>
      <p:ext uri="{BB962C8B-B14F-4D97-AF65-F5344CB8AC3E}">
        <p14:creationId xmlns:p14="http://schemas.microsoft.com/office/powerpoint/2010/main" val="307013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8CBBB72F-2EC8-48E5-8A27-9058CA01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5" y="457200"/>
            <a:ext cx="966439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EC2C7-432F-4F75-91F7-59308FE42F42}"/>
              </a:ext>
            </a:extLst>
          </p:cNvPr>
          <p:cNvSpPr txBox="1"/>
          <p:nvPr/>
        </p:nvSpPr>
        <p:spPr>
          <a:xfrm>
            <a:off x="266700" y="185787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ANSWER #4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DEF6D8-3C0E-4F40-B2AD-91A6C96DB01A}"/>
              </a:ext>
            </a:extLst>
          </p:cNvPr>
          <p:cNvSpPr txBox="1"/>
          <p:nvPr/>
        </p:nvSpPr>
        <p:spPr>
          <a:xfrm>
            <a:off x="104559" y="5836496"/>
            <a:ext cx="186236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ANSWER #4b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9614C8-CE26-401F-AB42-340292300E07}"/>
              </a:ext>
            </a:extLst>
          </p:cNvPr>
          <p:cNvSpPr/>
          <p:nvPr/>
        </p:nvSpPr>
        <p:spPr>
          <a:xfrm>
            <a:off x="5327301" y="4254500"/>
            <a:ext cx="2343499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358AA6-84F3-4FFE-965C-FD64DEE8E2C5}"/>
              </a:ext>
            </a:extLst>
          </p:cNvPr>
          <p:cNvSpPr/>
          <p:nvPr/>
        </p:nvSpPr>
        <p:spPr>
          <a:xfrm>
            <a:off x="5327301" y="5345661"/>
            <a:ext cx="2470499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6D455A-19A1-4915-A785-1811B7BD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945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  Effective Specific Gravity of  Aggregate (G</a:t>
            </a:r>
            <a:r>
              <a:rPr lang="en-US" sz="3200" b="1" baseline="-250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</a:t>
            </a: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A6BD9-6D09-4BDB-80D8-952EA4EC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616044"/>
            <a:ext cx="10549719" cy="6098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F0782-B04C-4A7A-B946-74ECA22D9A6C}"/>
              </a:ext>
            </a:extLst>
          </p:cNvPr>
          <p:cNvSpPr txBox="1"/>
          <p:nvPr/>
        </p:nvSpPr>
        <p:spPr>
          <a:xfrm>
            <a:off x="5809397" y="2424099"/>
            <a:ext cx="5773003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ratio of weight oven dry aggregate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volume of aggregate plus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Permeable pores that not absorbed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asphalt, at a stated temperature.</a:t>
            </a:r>
          </a:p>
        </p:txBody>
      </p:sp>
    </p:spTree>
    <p:extLst>
      <p:ext uri="{BB962C8B-B14F-4D97-AF65-F5344CB8AC3E}">
        <p14:creationId xmlns:p14="http://schemas.microsoft.com/office/powerpoint/2010/main" val="48989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945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  Effective Specific Gravity of  Aggregate (G</a:t>
            </a:r>
            <a:r>
              <a:rPr lang="en-US" sz="3200" b="1" baseline="-250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</a:t>
            </a: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343819"/>
            <a:ext cx="11823700" cy="5495926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/>
              <a:t>Determine Gse of the mixture.</a:t>
            </a:r>
          </a:p>
          <a:p>
            <a:pPr marL="0" indent="0">
              <a:buNone/>
            </a:pPr>
            <a:r>
              <a:rPr lang="en-US" sz="4100" dirty="0"/>
              <a:t>       P</a:t>
            </a:r>
            <a:r>
              <a:rPr lang="en-US" sz="4100" baseline="-25000" dirty="0"/>
              <a:t>b </a:t>
            </a:r>
            <a:r>
              <a:rPr lang="en-US" sz="4100" dirty="0"/>
              <a:t>= 4.8 %</a:t>
            </a:r>
          </a:p>
          <a:p>
            <a:pPr marL="0" indent="0">
              <a:buNone/>
            </a:pPr>
            <a:r>
              <a:rPr lang="en-US" sz="4100" dirty="0"/>
              <a:t>   G</a:t>
            </a:r>
            <a:r>
              <a:rPr lang="en-US" sz="4100" baseline="-25000" dirty="0"/>
              <a:t>mm  </a:t>
            </a:r>
            <a:r>
              <a:rPr lang="en-US" sz="4100" dirty="0"/>
              <a:t>= 2.358</a:t>
            </a:r>
          </a:p>
          <a:p>
            <a:pPr marL="0" indent="0">
              <a:buNone/>
            </a:pPr>
            <a:r>
              <a:rPr lang="en-US" sz="4100" dirty="0"/>
              <a:t>   G</a:t>
            </a:r>
            <a:r>
              <a:rPr lang="en-US" sz="4100" baseline="-25000" dirty="0"/>
              <a:t>mb  </a:t>
            </a:r>
            <a:r>
              <a:rPr lang="en-US" sz="4100" dirty="0"/>
              <a:t>= 1.038</a:t>
            </a:r>
          </a:p>
          <a:p>
            <a:endParaRPr lang="en-US" sz="3200" dirty="0"/>
          </a:p>
          <a:p>
            <a:r>
              <a:rPr lang="en-US" sz="3800" dirty="0"/>
              <a:t>Formula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Round to nearest </a:t>
            </a:r>
            <a:r>
              <a:rPr lang="en-US" sz="3800" b="1" dirty="0"/>
              <a:t>0.001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F3A15-1C04-45AA-ACAD-7279FECE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28" y="3619115"/>
            <a:ext cx="5056187" cy="21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1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Table&#10;&#10;Description automatically generated with low confidence">
            <a:extLst>
              <a:ext uri="{FF2B5EF4-FFF2-40B4-BE49-F238E27FC236}">
                <a16:creationId xmlns:a16="http://schemas.microsoft.com/office/drawing/2014/main" id="{9075926E-A514-4794-B412-D8D6290C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7" y="584200"/>
            <a:ext cx="10757646" cy="59436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1812C06-769B-4789-B9F4-EB73AA43C175}"/>
              </a:ext>
            </a:extLst>
          </p:cNvPr>
          <p:cNvSpPr txBox="1"/>
          <p:nvPr/>
        </p:nvSpPr>
        <p:spPr>
          <a:xfrm>
            <a:off x="114300" y="104663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ANSWER #5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114517-A0DC-4FFF-80D5-9732FF7D1EFA}"/>
              </a:ext>
            </a:extLst>
          </p:cNvPr>
          <p:cNvSpPr/>
          <p:nvPr/>
        </p:nvSpPr>
        <p:spPr>
          <a:xfrm>
            <a:off x="8311487" y="3302758"/>
            <a:ext cx="3163336" cy="1173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945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5b.  Effective Specific Gravity of  Aggregate (G</a:t>
            </a:r>
            <a:r>
              <a:rPr lang="en-US" sz="3200" b="1" baseline="-250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</a:t>
            </a: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803274"/>
            <a:ext cx="11823700" cy="5495926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/>
              <a:t>Determine Gse of the mixture.</a:t>
            </a:r>
          </a:p>
          <a:p>
            <a:pPr marL="0" indent="0">
              <a:buNone/>
            </a:pPr>
            <a:r>
              <a:rPr lang="en-US" sz="4100" dirty="0"/>
              <a:t>       P</a:t>
            </a:r>
            <a:r>
              <a:rPr lang="en-US" sz="4100" baseline="-25000" dirty="0"/>
              <a:t>b</a:t>
            </a:r>
            <a:r>
              <a:rPr lang="en-US" sz="4100" dirty="0"/>
              <a:t>= 5.7 %</a:t>
            </a:r>
          </a:p>
          <a:p>
            <a:pPr marL="0" indent="0">
              <a:buNone/>
            </a:pPr>
            <a:r>
              <a:rPr lang="en-US" sz="4100" dirty="0"/>
              <a:t>   G</a:t>
            </a:r>
            <a:r>
              <a:rPr lang="en-US" sz="4100" baseline="-25000" dirty="0"/>
              <a:t>mm</a:t>
            </a:r>
            <a:r>
              <a:rPr lang="en-US" sz="4100" dirty="0"/>
              <a:t>= 2.413</a:t>
            </a:r>
          </a:p>
          <a:p>
            <a:pPr marL="0" indent="0">
              <a:buNone/>
            </a:pPr>
            <a:r>
              <a:rPr lang="en-US" sz="4100" dirty="0"/>
              <a:t>   </a:t>
            </a:r>
            <a:r>
              <a:rPr lang="en-US" sz="4100" dirty="0" err="1"/>
              <a:t>G</a:t>
            </a:r>
            <a:r>
              <a:rPr lang="en-US" sz="4100" baseline="-25000" dirty="0" err="1"/>
              <a:t>bulk</a:t>
            </a:r>
            <a:r>
              <a:rPr lang="en-US" sz="4100" dirty="0"/>
              <a:t>= 1.032</a:t>
            </a:r>
          </a:p>
          <a:p>
            <a:endParaRPr lang="en-US" sz="3200" dirty="0"/>
          </a:p>
          <a:p>
            <a:r>
              <a:rPr lang="en-US" sz="3800" dirty="0"/>
              <a:t>Formula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Round to nearest </a:t>
            </a:r>
            <a:r>
              <a:rPr lang="en-US" sz="3800" b="1" dirty="0"/>
              <a:t>0.001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F3A15-1C04-45AA-ACAD-7279FECE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28" y="3162300"/>
            <a:ext cx="5056187" cy="2141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B668B-5C27-4E43-850E-FFDDD21116F9}"/>
              </a:ext>
            </a:extLst>
          </p:cNvPr>
          <p:cNvSpPr txBox="1"/>
          <p:nvPr/>
        </p:nvSpPr>
        <p:spPr>
          <a:xfrm>
            <a:off x="254000" y="6299200"/>
            <a:ext cx="16433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Gse = 2.625</a:t>
            </a:r>
          </a:p>
        </p:txBody>
      </p:sp>
    </p:spTree>
    <p:extLst>
      <p:ext uri="{BB962C8B-B14F-4D97-AF65-F5344CB8AC3E}">
        <p14:creationId xmlns:p14="http://schemas.microsoft.com/office/powerpoint/2010/main" val="241066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6929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  Calculate Voids in Mineral Aggregate (VMA).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711199"/>
            <a:ext cx="11823700" cy="5969001"/>
          </a:xfrm>
        </p:spPr>
        <p:txBody>
          <a:bodyPr>
            <a:normAutofit/>
          </a:bodyPr>
          <a:lstStyle/>
          <a:p>
            <a:r>
              <a:rPr lang="en-US" sz="4100" dirty="0"/>
              <a:t>Determine % VMA of the mixture.</a:t>
            </a:r>
          </a:p>
          <a:p>
            <a:pPr marL="0" indent="0">
              <a:buNone/>
            </a:pPr>
            <a:r>
              <a:rPr lang="en-US" sz="3600" b="1" dirty="0"/>
              <a:t>                    P</a:t>
            </a:r>
            <a:r>
              <a:rPr lang="en-US" sz="3600" b="1" baseline="-25000" dirty="0"/>
              <a:t>s</a:t>
            </a:r>
            <a:r>
              <a:rPr lang="en-US" sz="3600" dirty="0"/>
              <a:t>= 94.0%</a:t>
            </a:r>
          </a:p>
          <a:p>
            <a:pPr marL="0" indent="0">
              <a:buNone/>
            </a:pPr>
            <a:r>
              <a:rPr lang="en-US" sz="3600" b="1" dirty="0"/>
              <a:t>Average G</a:t>
            </a:r>
            <a:r>
              <a:rPr lang="en-US" sz="3600" b="1" baseline="-25000" dirty="0"/>
              <a:t>mb</a:t>
            </a:r>
            <a:r>
              <a:rPr lang="en-US" sz="3600" baseline="-25000" dirty="0"/>
              <a:t> </a:t>
            </a:r>
            <a:r>
              <a:rPr lang="en-US" sz="3600" dirty="0"/>
              <a:t>= 2.304  </a:t>
            </a:r>
          </a:p>
          <a:p>
            <a:pPr marL="0" indent="0">
              <a:buNone/>
            </a:pPr>
            <a:r>
              <a:rPr lang="en-US" sz="3600" dirty="0"/>
              <a:t>                 </a:t>
            </a:r>
            <a:r>
              <a:rPr lang="en-US" sz="3600" b="1" dirty="0"/>
              <a:t>G</a:t>
            </a:r>
            <a:r>
              <a:rPr lang="en-US" sz="3600" b="1" baseline="-25000" dirty="0"/>
              <a:t>sb</a:t>
            </a:r>
            <a:r>
              <a:rPr lang="en-US" sz="3600" dirty="0"/>
              <a:t> = 2.612 </a:t>
            </a:r>
          </a:p>
          <a:p>
            <a:endParaRPr lang="en-US" sz="3200" dirty="0"/>
          </a:p>
          <a:p>
            <a:r>
              <a:rPr lang="en-US" sz="3800" dirty="0"/>
              <a:t>Formula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Round to nearest </a:t>
            </a:r>
            <a:r>
              <a:rPr lang="en-US" sz="3800" b="1" dirty="0"/>
              <a:t>0.1%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0F150-BBE9-4070-A8B1-547841BB1A24}"/>
              </a:ext>
            </a:extLst>
          </p:cNvPr>
          <p:cNvSpPr/>
          <p:nvPr/>
        </p:nvSpPr>
        <p:spPr>
          <a:xfrm>
            <a:off x="5724524" y="5489734"/>
            <a:ext cx="4111627" cy="47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41C669-C17A-4352-B181-A90FB016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3385026"/>
            <a:ext cx="7717469" cy="22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D3FD-B910-48B9-99FF-9FFD2D51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3FB9-DDC5-46E4-8DBC-FADB540E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Gmb</a:t>
            </a:r>
            <a:r>
              <a:rPr lang="en-US" dirty="0"/>
              <a:t> – Bulk Specific Gravity of compacted asphalt sample. (T166)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Abs - </a:t>
            </a:r>
            <a:r>
              <a:rPr lang="en-US" dirty="0"/>
              <a:t>Absorption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Gmm</a:t>
            </a:r>
            <a:r>
              <a:rPr lang="en-US" dirty="0"/>
              <a:t> – Maximum Specific Gravity of Loose Mix Asphalt.  (T209)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Va</a:t>
            </a:r>
            <a:r>
              <a:rPr lang="en-US" dirty="0"/>
              <a:t> – Air Voids of a compacted asphalt sample. (T269)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Gse</a:t>
            </a:r>
            <a:r>
              <a:rPr lang="en-US" dirty="0"/>
              <a:t> – Effective Specific Gravity of Aggregate.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VMA</a:t>
            </a:r>
            <a:r>
              <a:rPr lang="en-US" dirty="0"/>
              <a:t> – Percent Voids in Mineral Aggregate.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Gsb</a:t>
            </a:r>
            <a:r>
              <a:rPr lang="en-US" dirty="0"/>
              <a:t> – Bulk Specific Gravity of the combined Aggregate.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VFA</a:t>
            </a:r>
            <a:r>
              <a:rPr lang="en-US" dirty="0"/>
              <a:t> – Percent Voids filled with Asphalt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5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C51EEB7-B642-43E8-8705-25E1C99E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70" y="457200"/>
            <a:ext cx="7139459" cy="5943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3291A97-7038-4795-B7B5-42A7A807FAB9}"/>
              </a:ext>
            </a:extLst>
          </p:cNvPr>
          <p:cNvSpPr txBox="1"/>
          <p:nvPr/>
        </p:nvSpPr>
        <p:spPr>
          <a:xfrm>
            <a:off x="114300" y="104663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ANSWER #6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A66ED-F64E-46EC-B9DF-1FADA7E67AD3}"/>
              </a:ext>
            </a:extLst>
          </p:cNvPr>
          <p:cNvSpPr/>
          <p:nvPr/>
        </p:nvSpPr>
        <p:spPr>
          <a:xfrm>
            <a:off x="7430223" y="5392650"/>
            <a:ext cx="1936909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6929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6b.  Calculate Voids in Mineral Aggregate (VMA).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711199"/>
            <a:ext cx="11823700" cy="5969001"/>
          </a:xfrm>
        </p:spPr>
        <p:txBody>
          <a:bodyPr>
            <a:normAutofit/>
          </a:bodyPr>
          <a:lstStyle/>
          <a:p>
            <a:r>
              <a:rPr lang="en-US" sz="4100" dirty="0"/>
              <a:t>Determine % VMA of the mixture.</a:t>
            </a:r>
          </a:p>
          <a:p>
            <a:pPr marL="0" indent="0">
              <a:buNone/>
            </a:pPr>
            <a:r>
              <a:rPr lang="en-US" sz="3500" b="1" dirty="0"/>
              <a:t>                     P</a:t>
            </a:r>
            <a:r>
              <a:rPr lang="en-US" sz="3500" b="1" baseline="-25000" dirty="0"/>
              <a:t>s</a:t>
            </a:r>
            <a:r>
              <a:rPr lang="en-US" sz="3500" dirty="0"/>
              <a:t>= 94.02%</a:t>
            </a:r>
          </a:p>
          <a:p>
            <a:pPr marL="0" indent="0">
              <a:buNone/>
            </a:pPr>
            <a:r>
              <a:rPr lang="en-US" sz="3200" b="1" dirty="0"/>
              <a:t> Average G</a:t>
            </a:r>
            <a:r>
              <a:rPr lang="en-US" sz="3200" b="1" baseline="-25000" dirty="0"/>
              <a:t>mb</a:t>
            </a:r>
            <a:r>
              <a:rPr lang="en-US" sz="3200" baseline="-25000" dirty="0"/>
              <a:t> </a:t>
            </a:r>
            <a:r>
              <a:rPr lang="en-US" sz="3600" dirty="0"/>
              <a:t>= 2.411  </a:t>
            </a:r>
          </a:p>
          <a:p>
            <a:pPr marL="0" indent="0">
              <a:buNone/>
            </a:pPr>
            <a:r>
              <a:rPr lang="en-US" sz="3600" b="1" dirty="0"/>
              <a:t>                  G</a:t>
            </a:r>
            <a:r>
              <a:rPr lang="en-US" sz="3600" b="1" baseline="-25000" dirty="0"/>
              <a:t>sb</a:t>
            </a:r>
            <a:r>
              <a:rPr lang="en-US" sz="3600" dirty="0"/>
              <a:t> = 2.708   </a:t>
            </a:r>
          </a:p>
          <a:p>
            <a:endParaRPr lang="en-US" sz="3200" dirty="0"/>
          </a:p>
          <a:p>
            <a:r>
              <a:rPr lang="en-US" sz="3800" dirty="0"/>
              <a:t>Formula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Round to nearest </a:t>
            </a:r>
            <a:r>
              <a:rPr lang="en-US" sz="3800" b="1" dirty="0"/>
              <a:t>0.1%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0F150-BBE9-4070-A8B1-547841BB1A24}"/>
              </a:ext>
            </a:extLst>
          </p:cNvPr>
          <p:cNvSpPr/>
          <p:nvPr/>
        </p:nvSpPr>
        <p:spPr>
          <a:xfrm>
            <a:off x="5724524" y="5489734"/>
            <a:ext cx="4111627" cy="47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41C669-C17A-4352-B181-A90FB016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3385026"/>
            <a:ext cx="7717469" cy="2253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D923F-77A5-4521-80AD-1E6599E9FDCA}"/>
              </a:ext>
            </a:extLst>
          </p:cNvPr>
          <p:cNvSpPr txBox="1"/>
          <p:nvPr/>
        </p:nvSpPr>
        <p:spPr>
          <a:xfrm>
            <a:off x="184150" y="6183559"/>
            <a:ext cx="312457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Gse = 16.29%   =  16.3%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025DC0-96C4-4842-8A9A-34BC19067FD7}"/>
              </a:ext>
            </a:extLst>
          </p:cNvPr>
          <p:cNvSpPr/>
          <p:nvPr/>
        </p:nvSpPr>
        <p:spPr>
          <a:xfrm>
            <a:off x="2324100" y="6067920"/>
            <a:ext cx="1168773" cy="692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3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3EB3486-2E27-4DB5-B78E-BCFD367A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758" y="1842634"/>
            <a:ext cx="6162462" cy="227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463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7.  Calculate the combined (weighted average)Gsb of the aggregate blend shown on the JMF on the next slide.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370161"/>
            <a:ext cx="11823700" cy="5167117"/>
          </a:xfrm>
        </p:spPr>
        <p:txBody>
          <a:bodyPr>
            <a:normAutofit/>
          </a:bodyPr>
          <a:lstStyle/>
          <a:p>
            <a:r>
              <a:rPr lang="en-US" sz="4100" dirty="0"/>
              <a:t>Determine Gsb of the mixture.</a:t>
            </a:r>
          </a:p>
          <a:p>
            <a:pPr marL="0" indent="0">
              <a:buNone/>
            </a:pPr>
            <a:r>
              <a:rPr lang="en-US" sz="3600" b="1" dirty="0"/>
              <a:t>                    </a:t>
            </a:r>
            <a:endParaRPr lang="en-US" sz="3200" dirty="0"/>
          </a:p>
          <a:p>
            <a:r>
              <a:rPr lang="en-US" sz="3800" dirty="0"/>
              <a:t>Formula =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Round to nearest </a:t>
            </a:r>
            <a:r>
              <a:rPr lang="en-US" sz="3800" b="1" dirty="0"/>
              <a:t>0.001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0F150-BBE9-4070-A8B1-547841BB1A24}"/>
              </a:ext>
            </a:extLst>
          </p:cNvPr>
          <p:cNvSpPr/>
          <p:nvPr/>
        </p:nvSpPr>
        <p:spPr>
          <a:xfrm>
            <a:off x="5724524" y="5489734"/>
            <a:ext cx="4111627" cy="47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1EADCB-9B39-43F9-AF13-C8F156233F25}"/>
              </a:ext>
            </a:extLst>
          </p:cNvPr>
          <p:cNvSpPr txBox="1"/>
          <p:nvPr/>
        </p:nvSpPr>
        <p:spPr>
          <a:xfrm>
            <a:off x="982638" y="4237389"/>
            <a:ext cx="7576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% of each aggregate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Bulk specific gravity of each  aggregate</a:t>
            </a:r>
          </a:p>
        </p:txBody>
      </p:sp>
    </p:spTree>
    <p:extLst>
      <p:ext uri="{BB962C8B-B14F-4D97-AF65-F5344CB8AC3E}">
        <p14:creationId xmlns:p14="http://schemas.microsoft.com/office/powerpoint/2010/main" val="241877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A82F8-45D2-406D-AE83-4F8D4B8F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05570" cy="6602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5A35B-E4C8-454A-A177-5068CDBB4E42}"/>
              </a:ext>
            </a:extLst>
          </p:cNvPr>
          <p:cNvSpPr txBox="1"/>
          <p:nvPr/>
        </p:nvSpPr>
        <p:spPr>
          <a:xfrm>
            <a:off x="8255000" y="5930900"/>
            <a:ext cx="381567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     64.0        11.0          22.0           3.0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74012-8F54-40D6-A33C-4CBD86978E80}"/>
              </a:ext>
            </a:extLst>
          </p:cNvPr>
          <p:cNvSpPr txBox="1"/>
          <p:nvPr/>
        </p:nvSpPr>
        <p:spPr>
          <a:xfrm>
            <a:off x="8274730" y="6384172"/>
            <a:ext cx="381567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     64.0        11.0          22.0           3.0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8C89F4-DD7C-46DA-ABB1-A7D51F144F6A}"/>
              </a:ext>
            </a:extLst>
          </p:cNvPr>
          <p:cNvCxnSpPr/>
          <p:nvPr/>
        </p:nvCxnSpPr>
        <p:spPr>
          <a:xfrm flipV="1">
            <a:off x="127000" y="6300232"/>
            <a:ext cx="11778570" cy="83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1E0176-EBEF-4773-AD21-B0D69E24BEBB}"/>
              </a:ext>
            </a:extLst>
          </p:cNvPr>
          <p:cNvCxnSpPr/>
          <p:nvPr/>
        </p:nvCxnSpPr>
        <p:spPr>
          <a:xfrm flipV="1">
            <a:off x="127000" y="5888930"/>
            <a:ext cx="11778570" cy="83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8ED4CD-C70D-447A-9DF6-67E44770671D}"/>
              </a:ext>
            </a:extLst>
          </p:cNvPr>
          <p:cNvSpPr txBox="1"/>
          <p:nvPr/>
        </p:nvSpPr>
        <p:spPr>
          <a:xfrm>
            <a:off x="8274730" y="1212721"/>
            <a:ext cx="6030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2.512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B2E7A-C107-483B-9C3D-F9C7C9840507}"/>
              </a:ext>
            </a:extLst>
          </p:cNvPr>
          <p:cNvSpPr txBox="1"/>
          <p:nvPr/>
        </p:nvSpPr>
        <p:spPr>
          <a:xfrm>
            <a:off x="8287910" y="1580545"/>
            <a:ext cx="6030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2.425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1A487-E814-4AD2-AB8A-77D6795085DD}"/>
              </a:ext>
            </a:extLst>
          </p:cNvPr>
          <p:cNvSpPr txBox="1"/>
          <p:nvPr/>
        </p:nvSpPr>
        <p:spPr>
          <a:xfrm>
            <a:off x="8274730" y="1939539"/>
            <a:ext cx="6030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2.418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6AD5E-1A62-4D2F-9228-A44DE9F60383}"/>
              </a:ext>
            </a:extLst>
          </p:cNvPr>
          <p:cNvSpPr txBox="1"/>
          <p:nvPr/>
        </p:nvSpPr>
        <p:spPr>
          <a:xfrm>
            <a:off x="8268180" y="2305001"/>
            <a:ext cx="6030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2.288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1D96B2-6C8B-4599-B6AF-E011B0C53A0F}"/>
              </a:ext>
            </a:extLst>
          </p:cNvPr>
          <p:cNvCxnSpPr/>
          <p:nvPr/>
        </p:nvCxnSpPr>
        <p:spPr>
          <a:xfrm>
            <a:off x="0" y="1551275"/>
            <a:ext cx="11785600" cy="29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36A228-99D8-44FA-AF96-2C5A9A084867}"/>
              </a:ext>
            </a:extLst>
          </p:cNvPr>
          <p:cNvCxnSpPr>
            <a:cxnSpLocks/>
          </p:cNvCxnSpPr>
          <p:nvPr/>
        </p:nvCxnSpPr>
        <p:spPr>
          <a:xfrm flipV="1">
            <a:off x="0" y="1919099"/>
            <a:ext cx="11905570" cy="9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6C8F0B-56F4-4E3F-90CF-C2F3F3461358}"/>
              </a:ext>
            </a:extLst>
          </p:cNvPr>
          <p:cNvCxnSpPr>
            <a:cxnSpLocks/>
          </p:cNvCxnSpPr>
          <p:nvPr/>
        </p:nvCxnSpPr>
        <p:spPr>
          <a:xfrm flipV="1">
            <a:off x="127000" y="2278093"/>
            <a:ext cx="11778570" cy="16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90A7AA-0B34-42B9-8072-477919CD4614}"/>
              </a:ext>
            </a:extLst>
          </p:cNvPr>
          <p:cNvCxnSpPr>
            <a:cxnSpLocks/>
          </p:cNvCxnSpPr>
          <p:nvPr/>
        </p:nvCxnSpPr>
        <p:spPr>
          <a:xfrm flipV="1">
            <a:off x="63500" y="2645608"/>
            <a:ext cx="11778570" cy="16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F3C5DF0-FB43-471D-A906-FC668B74022F}"/>
              </a:ext>
            </a:extLst>
          </p:cNvPr>
          <p:cNvSpPr/>
          <p:nvPr/>
        </p:nvSpPr>
        <p:spPr>
          <a:xfrm>
            <a:off x="11045485" y="5927815"/>
            <a:ext cx="635000" cy="3696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F32EFE-6587-489B-A107-284C1ED6CF78}"/>
              </a:ext>
            </a:extLst>
          </p:cNvPr>
          <p:cNvSpPr/>
          <p:nvPr/>
        </p:nvSpPr>
        <p:spPr>
          <a:xfrm>
            <a:off x="10162835" y="5913805"/>
            <a:ext cx="635000" cy="3696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6DE79D-9EC9-4FC2-9C00-CF34A11C16C7}"/>
              </a:ext>
            </a:extLst>
          </p:cNvPr>
          <p:cNvSpPr/>
          <p:nvPr/>
        </p:nvSpPr>
        <p:spPr>
          <a:xfrm>
            <a:off x="9332743" y="5950343"/>
            <a:ext cx="635000" cy="3696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51A75F-33FE-4C3C-B072-1FD2B77F5E89}"/>
              </a:ext>
            </a:extLst>
          </p:cNvPr>
          <p:cNvSpPr/>
          <p:nvPr/>
        </p:nvSpPr>
        <p:spPr>
          <a:xfrm>
            <a:off x="8522778" y="5904239"/>
            <a:ext cx="635000" cy="3696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04E7C5CA-7031-4EAC-8EC8-0DA86610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1091821"/>
            <a:ext cx="11477767" cy="4735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E83102-5B57-432E-AC24-D10D6830F084}"/>
              </a:ext>
            </a:extLst>
          </p:cNvPr>
          <p:cNvSpPr txBox="1"/>
          <p:nvPr/>
        </p:nvSpPr>
        <p:spPr>
          <a:xfrm>
            <a:off x="114300" y="104663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ANSWER #7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6880A-55B2-41EA-B97A-44D4EE5B7BED}"/>
              </a:ext>
            </a:extLst>
          </p:cNvPr>
          <p:cNvSpPr/>
          <p:nvPr/>
        </p:nvSpPr>
        <p:spPr>
          <a:xfrm>
            <a:off x="9886601" y="2057400"/>
            <a:ext cx="1936909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4C223-DDC3-4F11-9FE1-8CCF23A7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91"/>
            <a:ext cx="12192000" cy="6767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56806-39A4-4A5B-9DDD-61463EAA2694}"/>
              </a:ext>
            </a:extLst>
          </p:cNvPr>
          <p:cNvSpPr txBox="1"/>
          <p:nvPr/>
        </p:nvSpPr>
        <p:spPr>
          <a:xfrm>
            <a:off x="63914" y="6269399"/>
            <a:ext cx="165141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Gsb = 2.560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596298-E92C-42C2-9692-994AC36F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6929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7b.  Determine the Gsb of this mixture…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CB0E88-D817-468D-B187-0C4F8170377E}"/>
              </a:ext>
            </a:extLst>
          </p:cNvPr>
          <p:cNvSpPr/>
          <p:nvPr/>
        </p:nvSpPr>
        <p:spPr>
          <a:xfrm>
            <a:off x="63914" y="6099424"/>
            <a:ext cx="1651414" cy="725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3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370161"/>
            <a:ext cx="11823700" cy="5167117"/>
          </a:xfrm>
        </p:spPr>
        <p:txBody>
          <a:bodyPr>
            <a:normAutofit/>
          </a:bodyPr>
          <a:lstStyle/>
          <a:p>
            <a:r>
              <a:rPr lang="en-US" sz="4100" dirty="0"/>
              <a:t>Determine VFA of the mixture.</a:t>
            </a:r>
          </a:p>
          <a:p>
            <a:pPr marL="0" indent="0">
              <a:buNone/>
            </a:pPr>
            <a:r>
              <a:rPr lang="en-US" sz="3600" b="1" dirty="0"/>
              <a:t>                    </a:t>
            </a:r>
            <a:endParaRPr lang="en-US" sz="3200" dirty="0"/>
          </a:p>
          <a:p>
            <a:r>
              <a:rPr lang="en-US" sz="3800" dirty="0"/>
              <a:t>Formula = </a:t>
            </a:r>
            <a:r>
              <a:rPr lang="en-US" sz="3800" b="1" dirty="0">
                <a:latin typeface="Arial Rounded MT Bold" panose="020F0704030504030204" pitchFamily="34" charset="0"/>
              </a:rPr>
              <a:t>VFA, % = 100 X    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Round to nearest </a:t>
            </a:r>
            <a:r>
              <a:rPr lang="en-US" sz="3800" b="1" dirty="0"/>
              <a:t>0.1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79"/>
            <a:ext cx="12192000" cy="107192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7.  Calculate the percent voids filled with asphalt, VFA.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0F150-BBE9-4070-A8B1-547841BB1A24}"/>
              </a:ext>
            </a:extLst>
          </p:cNvPr>
          <p:cNvSpPr/>
          <p:nvPr/>
        </p:nvSpPr>
        <p:spPr>
          <a:xfrm>
            <a:off x="5724524" y="5489734"/>
            <a:ext cx="4111627" cy="47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1EADCB-9B39-43F9-AF13-C8F156233F25}"/>
              </a:ext>
            </a:extLst>
          </p:cNvPr>
          <p:cNvSpPr txBox="1"/>
          <p:nvPr/>
        </p:nvSpPr>
        <p:spPr>
          <a:xfrm>
            <a:off x="982638" y="4237389"/>
            <a:ext cx="94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% Voids in Total Mix = 3.8%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Percent voids in Mineral Aggregate = 14.8%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1A397-2EBF-42CF-AE2E-ECC2A9861114}"/>
              </a:ext>
            </a:extLst>
          </p:cNvPr>
          <p:cNvSpPr txBox="1"/>
          <p:nvPr/>
        </p:nvSpPr>
        <p:spPr>
          <a:xfrm>
            <a:off x="6096000" y="2579667"/>
            <a:ext cx="2806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( VMA – Va )</a:t>
            </a:r>
          </a:p>
          <a:p>
            <a:r>
              <a:rPr lang="en-US" sz="3600" dirty="0">
                <a:latin typeface="Arial Rounded MT Bold" panose="020F0704030504030204" pitchFamily="34" charset="0"/>
              </a:rPr>
              <a:t>      VMA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3A280A-7677-478B-B396-4ED6E0ADAF3D}"/>
              </a:ext>
            </a:extLst>
          </p:cNvPr>
          <p:cNvCxnSpPr>
            <a:cxnSpLocks/>
          </p:cNvCxnSpPr>
          <p:nvPr/>
        </p:nvCxnSpPr>
        <p:spPr>
          <a:xfrm>
            <a:off x="6096000" y="3220775"/>
            <a:ext cx="28066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8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4451A-2893-40D7-9445-41354D72EA3C}"/>
              </a:ext>
            </a:extLst>
          </p:cNvPr>
          <p:cNvSpPr txBox="1"/>
          <p:nvPr/>
        </p:nvSpPr>
        <p:spPr>
          <a:xfrm>
            <a:off x="0" y="0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ANSWER #7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3E3F2-93D1-4A08-8CC8-77E504F7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584775"/>
            <a:ext cx="12082818" cy="6020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D4A62C-BE20-46FA-9880-7AFEA9FA8DC7}"/>
              </a:ext>
            </a:extLst>
          </p:cNvPr>
          <p:cNvSpPr txBox="1"/>
          <p:nvPr/>
        </p:nvSpPr>
        <p:spPr>
          <a:xfrm>
            <a:off x="5322627" y="4462396"/>
            <a:ext cx="6223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Round to nearest </a:t>
            </a:r>
            <a:r>
              <a:rPr lang="en-US" sz="2800" b="1" dirty="0">
                <a:latin typeface="Arial Rounded MT Bold" panose="020F0704030504030204" pitchFamily="34" charset="0"/>
              </a:rPr>
              <a:t>0.1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698019-D10A-41AC-9206-F0912BC7DF0B}"/>
              </a:ext>
            </a:extLst>
          </p:cNvPr>
          <p:cNvSpPr/>
          <p:nvPr/>
        </p:nvSpPr>
        <p:spPr>
          <a:xfrm>
            <a:off x="7708900" y="5753100"/>
            <a:ext cx="1587500" cy="725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7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D0F150-BBE9-4070-A8B1-547841BB1A24}"/>
              </a:ext>
            </a:extLst>
          </p:cNvPr>
          <p:cNvSpPr/>
          <p:nvPr/>
        </p:nvSpPr>
        <p:spPr>
          <a:xfrm>
            <a:off x="5724524" y="5489734"/>
            <a:ext cx="4111627" cy="47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BA2CE28-6B30-4DA7-90C1-FA2B612A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0" y="724180"/>
            <a:ext cx="11737074" cy="4885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6EE8EA-45F5-48F0-A010-C1E6EFA0EFE8}"/>
              </a:ext>
            </a:extLst>
          </p:cNvPr>
          <p:cNvSpPr txBox="1"/>
          <p:nvPr/>
        </p:nvSpPr>
        <p:spPr>
          <a:xfrm>
            <a:off x="5701919" y="1220993"/>
            <a:ext cx="7873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Gsb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2E0712-BAE6-41F2-8C86-E1E85C205438}"/>
              </a:ext>
            </a:extLst>
          </p:cNvPr>
          <p:cNvCxnSpPr>
            <a:cxnSpLocks/>
          </p:cNvCxnSpPr>
          <p:nvPr/>
        </p:nvCxnSpPr>
        <p:spPr>
          <a:xfrm flipH="1" flipV="1">
            <a:off x="6387152" y="1682658"/>
            <a:ext cx="1801506" cy="10605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4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353800" cy="7818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  Bulk Specific Gravity (Gmb)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021263"/>
          </a:xfrm>
        </p:spPr>
        <p:txBody>
          <a:bodyPr/>
          <a:lstStyle/>
          <a:p>
            <a:r>
              <a:rPr lang="en-US" sz="3200" dirty="0"/>
              <a:t>Determine the Gmb of the compacted specimen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3200" dirty="0"/>
              <a:t>Dry Mass                    </a:t>
            </a:r>
            <a:r>
              <a:rPr lang="en-US" sz="3200" u="sng" dirty="0"/>
              <a:t>  4555.6  </a:t>
            </a:r>
            <a:r>
              <a:rPr lang="en-US" sz="3200" dirty="0"/>
              <a:t>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/>
              <a:t> = A</a:t>
            </a:r>
          </a:p>
          <a:p>
            <a:pPr marL="457200" lvl="1" indent="0">
              <a:buNone/>
            </a:pPr>
            <a:r>
              <a:rPr lang="en-US" sz="3200" dirty="0"/>
              <a:t>SSD Mass                   </a:t>
            </a:r>
            <a:r>
              <a:rPr lang="en-US" sz="3200" u="sng" dirty="0"/>
              <a:t>_ 4562.4 </a:t>
            </a:r>
            <a:r>
              <a:rPr lang="en-US" sz="3200" dirty="0"/>
              <a:t> 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/>
              <a:t> = B</a:t>
            </a:r>
          </a:p>
          <a:p>
            <a:pPr marL="457200" lvl="1" indent="0">
              <a:buNone/>
            </a:pPr>
            <a:r>
              <a:rPr lang="en-US" sz="3200" dirty="0"/>
              <a:t>Submerged Mass      </a:t>
            </a:r>
            <a:r>
              <a:rPr lang="en-US" sz="3200" u="sng" dirty="0"/>
              <a:t>  2620.0  </a:t>
            </a:r>
            <a:r>
              <a:rPr lang="en-US" sz="3200" dirty="0"/>
              <a:t> 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   </a:t>
            </a:r>
          </a:p>
          <a:p>
            <a:pPr marL="457200" lvl="1" indent="0">
              <a:buNone/>
            </a:pPr>
            <a:endParaRPr lang="en-US" dirty="0"/>
          </a:p>
          <a:p>
            <a:pPr algn="l"/>
            <a:r>
              <a:rPr lang="en-US" sz="3200" dirty="0"/>
              <a:t>Formula to use:  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Round to nearest </a:t>
            </a:r>
            <a:r>
              <a:rPr lang="en-US" sz="3200" b="1" dirty="0"/>
              <a:t>0.001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BBE72-26F9-4CDE-99FB-A12296FE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95" y="3429000"/>
            <a:ext cx="3634529" cy="158670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8204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EC2C7-432F-4F75-91F7-59308FE42F42}"/>
              </a:ext>
            </a:extLst>
          </p:cNvPr>
          <p:cNvSpPr txBox="1"/>
          <p:nvPr/>
        </p:nvSpPr>
        <p:spPr>
          <a:xfrm>
            <a:off x="749300" y="431800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ANSWER #1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9AE3FB-093C-4D4D-BE91-F6E4F591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6" y="1346200"/>
            <a:ext cx="11013961" cy="39242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D03D29-F14D-4323-8CB1-02D607D4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26" y="4028168"/>
            <a:ext cx="1717456" cy="12154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590C83-7F90-4DF1-B33B-C51CC2EA59CB}"/>
              </a:ext>
            </a:extLst>
          </p:cNvPr>
          <p:cNvSpPr txBox="1"/>
          <p:nvPr/>
        </p:nvSpPr>
        <p:spPr>
          <a:xfrm>
            <a:off x="3251200" y="1721848"/>
            <a:ext cx="17174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4555.6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5D3689-74B0-4C89-978A-DADD9C0F4CEF}"/>
              </a:ext>
            </a:extLst>
          </p:cNvPr>
          <p:cNvSpPr txBox="1"/>
          <p:nvPr/>
        </p:nvSpPr>
        <p:spPr>
          <a:xfrm>
            <a:off x="1972414" y="2526442"/>
            <a:ext cx="42750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(4562.4 – 2620.0)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46EA9B-C427-4E4E-8C16-2AB766F848B3}"/>
              </a:ext>
            </a:extLst>
          </p:cNvPr>
          <p:cNvSpPr txBox="1"/>
          <p:nvPr/>
        </p:nvSpPr>
        <p:spPr>
          <a:xfrm>
            <a:off x="6629400" y="1721848"/>
            <a:ext cx="17174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4555.6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B81CF3-2746-4872-99C5-AFE964A90346}"/>
              </a:ext>
            </a:extLst>
          </p:cNvPr>
          <p:cNvSpPr txBox="1"/>
          <p:nvPr/>
        </p:nvSpPr>
        <p:spPr>
          <a:xfrm>
            <a:off x="6567912" y="2515384"/>
            <a:ext cx="17174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1942.4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834875-BF5F-45FF-9098-3A761CABA604}"/>
              </a:ext>
            </a:extLst>
          </p:cNvPr>
          <p:cNvSpPr txBox="1"/>
          <p:nvPr/>
        </p:nvSpPr>
        <p:spPr>
          <a:xfrm>
            <a:off x="8761625" y="2071699"/>
            <a:ext cx="19074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2.3453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B72801-D9CA-4FFD-ACC3-6247E2900A29}"/>
              </a:ext>
            </a:extLst>
          </p:cNvPr>
          <p:cNvSpPr txBox="1"/>
          <p:nvPr/>
        </p:nvSpPr>
        <p:spPr>
          <a:xfrm>
            <a:off x="4716929" y="4123707"/>
            <a:ext cx="19074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2.345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EF42822-E9CD-487B-BFC3-A1418B76E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84" y="1396188"/>
            <a:ext cx="11013961" cy="384740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AE84A91-4D9B-4FDC-A870-7BD56F48075E}"/>
              </a:ext>
            </a:extLst>
          </p:cNvPr>
          <p:cNvSpPr/>
          <p:nvPr/>
        </p:nvSpPr>
        <p:spPr>
          <a:xfrm>
            <a:off x="4687448" y="4028168"/>
            <a:ext cx="1936909" cy="1051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353800" cy="7564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1b.  Bulk Specific Gravity (Gmb)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021263"/>
          </a:xfrm>
        </p:spPr>
        <p:txBody>
          <a:bodyPr/>
          <a:lstStyle/>
          <a:p>
            <a:r>
              <a:rPr lang="en-US" sz="3200" dirty="0"/>
              <a:t>Determine the Gmb of the compacted specimen:</a:t>
            </a:r>
          </a:p>
          <a:p>
            <a:pPr marL="457200" lvl="1" indent="0">
              <a:buNone/>
            </a:pPr>
            <a:r>
              <a:rPr lang="en-US" sz="3200" dirty="0"/>
              <a:t>Dry Mass                    </a:t>
            </a:r>
            <a:r>
              <a:rPr lang="en-US" sz="3200" u="sng" dirty="0"/>
              <a:t>  4548.2 </a:t>
            </a:r>
            <a:r>
              <a:rPr lang="en-US" sz="3200" dirty="0"/>
              <a:t>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/>
              <a:t>  = A</a:t>
            </a:r>
          </a:p>
          <a:p>
            <a:pPr marL="457200" lvl="1" indent="0">
              <a:buNone/>
            </a:pPr>
            <a:r>
              <a:rPr lang="en-US" sz="3200" dirty="0"/>
              <a:t>SSD Mass                    </a:t>
            </a:r>
            <a:r>
              <a:rPr lang="en-US" sz="3200" u="sng" dirty="0"/>
              <a:t>  4551.9  </a:t>
            </a:r>
            <a:r>
              <a:rPr lang="en-US" sz="3200" dirty="0"/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g=</a:t>
            </a:r>
            <a:r>
              <a:rPr lang="en-US" sz="3200" dirty="0"/>
              <a:t> B   </a:t>
            </a:r>
          </a:p>
          <a:p>
            <a:pPr marL="457200" lvl="1" indent="0">
              <a:buNone/>
            </a:pPr>
            <a:r>
              <a:rPr lang="en-US" sz="3200" dirty="0"/>
              <a:t>Submerged Mass      </a:t>
            </a:r>
            <a:r>
              <a:rPr lang="en-US" sz="3200" u="sng" dirty="0"/>
              <a:t>  2615.8  </a:t>
            </a:r>
            <a:r>
              <a:rPr lang="en-US" sz="3200" dirty="0"/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g=</a:t>
            </a:r>
            <a:r>
              <a:rPr lang="en-US" sz="3200" dirty="0"/>
              <a:t> C   </a:t>
            </a:r>
          </a:p>
          <a:p>
            <a:pPr marL="457200" lvl="1" indent="0">
              <a:buNone/>
            </a:pPr>
            <a:endParaRPr lang="en-US" dirty="0"/>
          </a:p>
          <a:p>
            <a:pPr algn="l"/>
            <a:r>
              <a:rPr lang="en-US" sz="3200" dirty="0"/>
              <a:t>Formula to use:  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Round to nearest </a:t>
            </a:r>
            <a:r>
              <a:rPr lang="en-US" sz="3200" b="1" dirty="0"/>
              <a:t>0.001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BBE72-26F9-4CDE-99FB-A12296FE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95" y="3518694"/>
            <a:ext cx="3489075" cy="1523206"/>
          </a:xfrm>
          <a:prstGeom prst="rect">
            <a:avLst/>
          </a:prstGeom>
          <a:ln w="1905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0B3FC5-E0CF-487F-881B-4C07E117B787}"/>
              </a:ext>
            </a:extLst>
          </p:cNvPr>
          <p:cNvSpPr txBox="1"/>
          <p:nvPr/>
        </p:nvSpPr>
        <p:spPr>
          <a:xfrm>
            <a:off x="254000" y="6299200"/>
            <a:ext cx="177644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Gmb = 2.355</a:t>
            </a:r>
          </a:p>
        </p:txBody>
      </p:sp>
    </p:spTree>
    <p:extLst>
      <p:ext uri="{BB962C8B-B14F-4D97-AF65-F5344CB8AC3E}">
        <p14:creationId xmlns:p14="http://schemas.microsoft.com/office/powerpoint/2010/main" val="10994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777522-E1FD-45C6-8FDB-381396877F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9AE3FB-093C-4D4D-BE91-F6E4F591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96" y="1346200"/>
            <a:ext cx="11013961" cy="39242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0DBD1E-C9C4-46B7-8E89-C7DA42454158}"/>
              </a:ext>
            </a:extLst>
          </p:cNvPr>
          <p:cNvSpPr txBox="1"/>
          <p:nvPr/>
        </p:nvSpPr>
        <p:spPr>
          <a:xfrm>
            <a:off x="2997200" y="1663990"/>
            <a:ext cx="233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4548.2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95ADC-E56E-4257-9700-6292E7976307}"/>
              </a:ext>
            </a:extLst>
          </p:cNvPr>
          <p:cNvSpPr txBox="1"/>
          <p:nvPr/>
        </p:nvSpPr>
        <p:spPr>
          <a:xfrm>
            <a:off x="2082800" y="2536688"/>
            <a:ext cx="4851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(4551.9 - 2621.0)</a:t>
            </a:r>
            <a:endParaRPr lang="en-US" sz="36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4DFD0-45D3-4AB7-817F-FC2A69D01155}"/>
              </a:ext>
            </a:extLst>
          </p:cNvPr>
          <p:cNvSpPr txBox="1"/>
          <p:nvPr/>
        </p:nvSpPr>
        <p:spPr>
          <a:xfrm>
            <a:off x="6553200" y="1612902"/>
            <a:ext cx="18669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4548.2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04931A-58C7-4305-9A76-6791A9E801AC}"/>
              </a:ext>
            </a:extLst>
          </p:cNvPr>
          <p:cNvSpPr txBox="1"/>
          <p:nvPr/>
        </p:nvSpPr>
        <p:spPr>
          <a:xfrm>
            <a:off x="6553200" y="2485600"/>
            <a:ext cx="233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1930.9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F9202-501D-4F47-8552-11DEDF9F706B}"/>
              </a:ext>
            </a:extLst>
          </p:cNvPr>
          <p:cNvSpPr txBox="1"/>
          <p:nvPr/>
        </p:nvSpPr>
        <p:spPr>
          <a:xfrm>
            <a:off x="8772678" y="2092478"/>
            <a:ext cx="233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2.35548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69346-D3C7-44EF-91BC-9A7D209341E7}"/>
              </a:ext>
            </a:extLst>
          </p:cNvPr>
          <p:cNvSpPr txBox="1"/>
          <p:nvPr/>
        </p:nvSpPr>
        <p:spPr>
          <a:xfrm>
            <a:off x="4635500" y="4127500"/>
            <a:ext cx="204895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2.355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B3E2-957E-4BD0-AAE5-716F9E01939E}"/>
              </a:ext>
            </a:extLst>
          </p:cNvPr>
          <p:cNvSpPr txBox="1"/>
          <p:nvPr/>
        </p:nvSpPr>
        <p:spPr>
          <a:xfrm>
            <a:off x="8288250" y="2032820"/>
            <a:ext cx="4844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3845C-02C4-4C38-AF2E-C7979DAA39D3}"/>
              </a:ext>
            </a:extLst>
          </p:cNvPr>
          <p:cNvSpPr txBox="1"/>
          <p:nvPr/>
        </p:nvSpPr>
        <p:spPr>
          <a:xfrm>
            <a:off x="6100523" y="2049251"/>
            <a:ext cx="4844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=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2E992C-0F18-4C75-8AFC-31EB4121D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26" y="4028168"/>
            <a:ext cx="1717456" cy="12154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BF1CC4-E7C4-41CA-8160-8BEAA2755F82}"/>
              </a:ext>
            </a:extLst>
          </p:cNvPr>
          <p:cNvSpPr txBox="1"/>
          <p:nvPr/>
        </p:nvSpPr>
        <p:spPr>
          <a:xfrm>
            <a:off x="749300" y="431800"/>
            <a:ext cx="24242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ANSWER #1b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BB588E-CB00-47C6-B251-0111FF3DB329}"/>
              </a:ext>
            </a:extLst>
          </p:cNvPr>
          <p:cNvSpPr/>
          <p:nvPr/>
        </p:nvSpPr>
        <p:spPr>
          <a:xfrm>
            <a:off x="4508500" y="4070491"/>
            <a:ext cx="2311400" cy="1037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88AC-9AEA-485B-827E-843E7C9F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353800" cy="7670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  % Absorption (Abs)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B0BC-591A-4635-A2C9-7BD90722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021263"/>
          </a:xfrm>
        </p:spPr>
        <p:txBody>
          <a:bodyPr>
            <a:normAutofit/>
          </a:bodyPr>
          <a:lstStyle/>
          <a:p>
            <a:r>
              <a:rPr lang="en-US" sz="3200" dirty="0"/>
              <a:t>Determine the % absorption of a compacted specimen:</a:t>
            </a:r>
          </a:p>
          <a:p>
            <a:pPr marL="457200" lvl="1" indent="0">
              <a:buNone/>
            </a:pPr>
            <a:r>
              <a:rPr lang="en-US" sz="3200" dirty="0"/>
              <a:t>Dry Mass                    </a:t>
            </a:r>
            <a:r>
              <a:rPr lang="en-US" sz="3200" u="sng" dirty="0"/>
              <a:t>   4573.6</a:t>
            </a:r>
            <a:r>
              <a:rPr lang="en-US" sz="3200" dirty="0"/>
              <a:t>_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A</a:t>
            </a:r>
          </a:p>
          <a:p>
            <a:pPr marL="457200" lvl="1" indent="0">
              <a:buNone/>
            </a:pPr>
            <a:r>
              <a:rPr lang="en-US" sz="3200" dirty="0"/>
              <a:t>SSD Mass                   </a:t>
            </a:r>
            <a:r>
              <a:rPr lang="en-US" sz="3200" u="sng" dirty="0"/>
              <a:t>_ 4585.1_</a:t>
            </a:r>
            <a:r>
              <a:rPr lang="en-US" sz="3200" dirty="0"/>
              <a:t>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B</a:t>
            </a:r>
          </a:p>
          <a:p>
            <a:pPr marL="457200" lvl="1" indent="0">
              <a:buNone/>
            </a:pPr>
            <a:r>
              <a:rPr lang="en-US" sz="3200" dirty="0"/>
              <a:t>Submerged Mass      </a:t>
            </a:r>
            <a:r>
              <a:rPr lang="en-US" sz="3200" u="sng" dirty="0"/>
              <a:t>   3633.0  </a:t>
            </a:r>
            <a:r>
              <a:rPr lang="en-US" sz="3200" dirty="0"/>
              <a:t> 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3200" dirty="0"/>
              <a:t>= C   </a:t>
            </a:r>
          </a:p>
          <a:p>
            <a:pPr algn="l"/>
            <a:r>
              <a:rPr lang="en-US" sz="3200" dirty="0"/>
              <a:t>Formula to use: </a:t>
            </a:r>
            <a:endParaRPr lang="en-US" sz="2000" b="0" i="0" u="none" strike="noStrike" baseline="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Round to nearest </a:t>
            </a:r>
            <a:r>
              <a:rPr lang="en-US" sz="3200" b="1" dirty="0"/>
              <a:t>0.01%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5BEB0-6F4D-4AB2-8A61-B38A0535E12B}"/>
              </a:ext>
            </a:extLst>
          </p:cNvPr>
          <p:cNvSpPr txBox="1"/>
          <p:nvPr/>
        </p:nvSpPr>
        <p:spPr>
          <a:xfrm>
            <a:off x="2829668" y="3799037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%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Abs =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E893B-FC41-426D-A8DA-D8476C2F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66" y="3428644"/>
            <a:ext cx="2487292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12D7B-49C1-402C-8CF0-0A8FC1273501}"/>
              </a:ext>
            </a:extLst>
          </p:cNvPr>
          <p:cNvSpPr txBox="1"/>
          <p:nvPr/>
        </p:nvSpPr>
        <p:spPr>
          <a:xfrm>
            <a:off x="7165046" y="379903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X 100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C9860-3358-4567-B206-172AB80D2891}"/>
              </a:ext>
            </a:extLst>
          </p:cNvPr>
          <p:cNvSpPr txBox="1"/>
          <p:nvPr/>
        </p:nvSpPr>
        <p:spPr>
          <a:xfrm>
            <a:off x="137830" y="5454034"/>
            <a:ext cx="111530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AASHTO T166 states if the % Absorption is greater than 2%,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Gmb for the specimen is not valid, an alternative Method can be use: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AASHTO T275 or AASHTO T331.</a:t>
            </a:r>
          </a:p>
        </p:txBody>
      </p:sp>
    </p:spTree>
    <p:extLst>
      <p:ext uri="{BB962C8B-B14F-4D97-AF65-F5344CB8AC3E}">
        <p14:creationId xmlns:p14="http://schemas.microsoft.com/office/powerpoint/2010/main" val="14546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3EC2C7-432F-4F75-91F7-59308FE42F42}"/>
              </a:ext>
            </a:extLst>
          </p:cNvPr>
          <p:cNvSpPr txBox="1"/>
          <p:nvPr/>
        </p:nvSpPr>
        <p:spPr>
          <a:xfrm>
            <a:off x="749300" y="431800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ANSWER #3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B8E02D-47D1-417D-B978-2B5D82E631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1039CE-3C99-40E6-8541-B5A9F7F6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02" y="1689100"/>
            <a:ext cx="11334098" cy="355600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17B222D-173F-4B42-97DB-F30E3F30E042}"/>
              </a:ext>
            </a:extLst>
          </p:cNvPr>
          <p:cNvSpPr txBox="1"/>
          <p:nvPr/>
        </p:nvSpPr>
        <p:spPr>
          <a:xfrm>
            <a:off x="2298700" y="4318000"/>
            <a:ext cx="283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Absorption =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1208E2-637F-4150-9F3D-A8C695C8488B}"/>
              </a:ext>
            </a:extLst>
          </p:cNvPr>
          <p:cNvSpPr txBox="1"/>
          <p:nvPr/>
        </p:nvSpPr>
        <p:spPr>
          <a:xfrm>
            <a:off x="749300" y="431800"/>
            <a:ext cx="220464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ANSWER #2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677BD9-4021-4482-9F78-1D77F0708F9F}"/>
              </a:ext>
            </a:extLst>
          </p:cNvPr>
          <p:cNvSpPr/>
          <p:nvPr/>
        </p:nvSpPr>
        <p:spPr>
          <a:xfrm>
            <a:off x="5004249" y="3924300"/>
            <a:ext cx="2330204" cy="1320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9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839</Words>
  <Application>Microsoft Office PowerPoint</Application>
  <PresentationFormat>Widescreen</PresentationFormat>
  <Paragraphs>209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Arial Narrow</vt:lpstr>
      <vt:lpstr>Arial Rounded MT Bold</vt:lpstr>
      <vt:lpstr>Calibri</vt:lpstr>
      <vt:lpstr>Calibri Light</vt:lpstr>
      <vt:lpstr>Cavolini</vt:lpstr>
      <vt:lpstr>Tahoma</vt:lpstr>
      <vt:lpstr>Office Theme</vt:lpstr>
      <vt:lpstr>Superpave Study Group</vt:lpstr>
      <vt:lpstr>Summary</vt:lpstr>
      <vt:lpstr>PowerPoint Presentation</vt:lpstr>
      <vt:lpstr>1.  Bulk Specific Gravity (Gmb)</vt:lpstr>
      <vt:lpstr>PowerPoint Presentation</vt:lpstr>
      <vt:lpstr>1b.  Bulk Specific Gravity (Gmb)</vt:lpstr>
      <vt:lpstr>PowerPoint Presentation</vt:lpstr>
      <vt:lpstr>2.  % Absorption (Abs)</vt:lpstr>
      <vt:lpstr>PowerPoint Presentation</vt:lpstr>
      <vt:lpstr>2b.  % Absorption (Abs)</vt:lpstr>
      <vt:lpstr>3.  Maximum Specific Gravity (Gmm)</vt:lpstr>
      <vt:lpstr>PowerPoint Presentation</vt:lpstr>
      <vt:lpstr>3b.  Maximum Specific Gravity (Gmm)</vt:lpstr>
      <vt:lpstr>PowerPoint Presentation</vt:lpstr>
      <vt:lpstr>4.  Effective Specific Gravity of  Aggregate (Gse)</vt:lpstr>
      <vt:lpstr>4.  Effective Specific Gravity of  Aggregate (Gse)</vt:lpstr>
      <vt:lpstr>PowerPoint Presentation</vt:lpstr>
      <vt:lpstr>5b.  Effective Specific Gravity of  Aggregate (Gse)</vt:lpstr>
      <vt:lpstr>6.  Calculate Voids in Mineral Aggregate (VMA).</vt:lpstr>
      <vt:lpstr>PowerPoint Presentation</vt:lpstr>
      <vt:lpstr>6b.  Calculate Voids in Mineral Aggregate (VMA).</vt:lpstr>
      <vt:lpstr>7.  Calculate the combined (weighted average)Gsb of the aggregate blend shown on the JMF on the next slide.</vt:lpstr>
      <vt:lpstr>PowerPoint Presentation</vt:lpstr>
      <vt:lpstr>PowerPoint Presentation</vt:lpstr>
      <vt:lpstr>7b.  Determine the Gsb of this mixture…</vt:lpstr>
      <vt:lpstr>7.  Calculate the percent voids filled with asphalt, VFA.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Group</dc:title>
  <dc:creator>Donna Hoeller</dc:creator>
  <cp:lastModifiedBy>Donna Hoeller</cp:lastModifiedBy>
  <cp:revision>117</cp:revision>
  <cp:lastPrinted>2022-12-07T18:48:14Z</cp:lastPrinted>
  <dcterms:created xsi:type="dcterms:W3CDTF">2022-12-06T14:25:05Z</dcterms:created>
  <dcterms:modified xsi:type="dcterms:W3CDTF">2023-03-09T14:08:48Z</dcterms:modified>
</cp:coreProperties>
</file>